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6" r:id="rId3"/>
    <p:sldId id="256" r:id="rId4"/>
    <p:sldId id="257" r:id="rId5"/>
    <p:sldId id="260" r:id="rId6"/>
    <p:sldId id="263" r:id="rId7"/>
    <p:sldId id="261" r:id="rId8"/>
    <p:sldId id="262" r:id="rId9"/>
    <p:sldId id="264" r:id="rId10"/>
    <p:sldId id="265" r:id="rId11"/>
    <p:sldId id="272" r:id="rId12"/>
    <p:sldId id="275" r:id="rId13"/>
    <p:sldId id="271" r:id="rId14"/>
    <p:sldId id="273" r:id="rId15"/>
    <p:sldId id="274" r:id="rId16"/>
    <p:sldId id="266" r:id="rId17"/>
    <p:sldId id="267" r:id="rId18"/>
    <p:sldId id="268" r:id="rId19"/>
    <p:sldId id="269" r:id="rId20"/>
    <p:sldId id="270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jirose kulangara" initials="bk" lastIdx="1" clrIdx="0">
    <p:extLst>
      <p:ext uri="{19B8F6BF-5375-455C-9EA6-DF929625EA0E}">
        <p15:presenceInfo xmlns:p15="http://schemas.microsoft.com/office/powerpoint/2012/main" userId="a0d43d11916274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7T19:30:23.972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F682-2036-46A8-9BA2-25111E11A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F6994C-A27E-4586-941D-768BEFE17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0D1E3-60D3-49E2-8BC1-EEAC8177C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27D58-C314-4C9D-B704-88F94A0E3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DF1A9-3D27-485F-A4C1-1084A589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24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89EF1-2E2B-4730-84E5-26C97459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C5E58-866A-4E7D-A241-B48CB29E7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5FB5D-CAB7-463C-B62C-461B74327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A060F-00B5-4050-B8AE-EA6EE342A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B5024-2AA9-4186-B3EC-FD5D7872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79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9000FF-2FA8-4C13-93CD-1B339689DB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890E0-7426-4FB0-927E-2D4ED8F3B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5AB49-59D2-4561-A3BD-98EEC5F41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F932-1098-4BDA-81DD-0D3F1664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89664-2580-46A8-B865-ECEBFC84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1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C386-3A08-4B39-8774-3AF8C6D1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A9E59-8B8E-4E8D-B49A-C831C3B7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27BA6-B821-42E4-A00A-1CCE3100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678F8-EAB4-462D-A95F-284417A48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4C35-5559-4CAD-9555-C01D98DF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6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9E29-F43C-4AF2-8E34-BA0CFB73F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93A05-1DBE-4D04-B67E-D4CB25E7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37574-51C7-49C5-BD12-5256B0B9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EB5EE-6D48-4C44-9B3B-6A3270CC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9B9B9-B819-4E34-80FD-8DF6C0A5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4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42DF-E7E4-461A-B3B4-E1695CCE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E5B94-05C8-4343-8562-979DF2A2B6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16FD5-1D42-45A3-891A-58F349BC1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E5174-C799-461C-BD35-E6086F930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FEE98-58EB-4AE2-B00B-06029297B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A654C-BF9C-48D5-907B-06C1DD07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6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4999-4F19-4DFE-80CB-9C25F778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ACBAD-81AF-4DE8-A9B6-80ED0B822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49BA9-E2CC-4220-839C-476F4107D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7204D-71ED-4C5D-855F-4131A9DD3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FD260-059C-4BE3-AA66-0AC4902E6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4CA386-D7B1-47CB-A446-83554A7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6664E-1766-4317-A819-712F4E42B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DD877D-647A-4537-9AFB-039BF33E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16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8B8A-F237-4A87-B5D6-7558B94A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72443-A6DC-4373-8910-151E8D5D7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53D24-82FC-4ADC-8D3C-D5549EEE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58C4C-26B7-4B2B-85D2-0040451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2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12782A-91F5-4F85-A670-736525D2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22B71D-E047-4A46-A35A-4A111728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EF5DD-BA47-4567-BB72-773881A7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87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5774-C69D-49F2-B7AB-3AD3FC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F047A-F19B-4457-A9E1-95A735089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97C88-2811-49B8-B0DE-3BC2674C0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E59B3-AFD1-41D6-A5E7-6988996EA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1884B-1F1A-4B96-ACD5-33B836E9B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E6CD3-833F-46B6-A5DC-B6DEF9039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5F2E-ED85-49E4-84BC-202E58B7C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F2E992-7868-4B6F-9053-0F2F61D76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D1810-8BA9-4021-A048-4596D6BC4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F8FB3-1F04-446D-B5E1-F0FBE23E3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505E2-1D76-4BD6-880F-65B659B7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C6533-9965-4605-9538-B0C304F3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6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92A5-A90E-455C-9D90-670F988F9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AC8E-5FCB-452E-B143-8636AC477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7B4CD-52FA-4174-8B78-BABC535B93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1340F-7605-4E49-9EDD-6D6AA5D45CAA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1F86-AC13-4956-BA48-10457CD09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0494D-3D70-4C89-8B82-E879766BE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5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commons.wikimedia.org/wiki/File:Green_Beacon_Brewing_Company_08.jp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bwa.org/resources/industry-fast-facts#:~:text=Based%20on%20beer%20shipment%20data,and%20considered%20legal%20drinking%20age.html" TargetMode="External"/><Relationship Id="rId3" Type="http://schemas.openxmlformats.org/officeDocument/2006/relationships/hyperlink" Target="https://googles.p.rapidapi.com/breweries" TargetMode="External"/><Relationship Id="rId7" Type="http://schemas.openxmlformats.org/officeDocument/2006/relationships/hyperlink" Target="https://sandbox-api.brewerydb.com/v2/breweries" TargetMode="External"/><Relationship Id="rId2" Type="http://schemas.openxmlformats.org/officeDocument/2006/relationships/hyperlink" Target="https://maps.googleapis.com/maps/api/geocode/jso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ps.googleapis.com/maps/api/place/nearbysearch/json" TargetMode="External"/><Relationship Id="rId5" Type="http://schemas.openxmlformats.org/officeDocument/2006/relationships/hyperlink" Target="https://www.kaggle.com/" TargetMode="External"/><Relationship Id="rId4" Type="http://schemas.openxmlformats.org/officeDocument/2006/relationships/hyperlink" Target="https://api.openbrewerydb.org/breweries" TargetMode="External"/><Relationship Id="rId9" Type="http://schemas.openxmlformats.org/officeDocument/2006/relationships/hyperlink" Target="https://maps.googleapis.com/maps/api/place/textsearch/jso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large room&#10;&#10;Description automatically generated">
            <a:extLst>
              <a:ext uri="{FF2B5EF4-FFF2-40B4-BE49-F238E27FC236}">
                <a16:creationId xmlns:a16="http://schemas.microsoft.com/office/drawing/2014/main" id="{6C014A71-360C-49AA-B889-31C734AAEC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690" r="-1" b="30096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0" r="-1" b="1309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25" name="Rectangle 1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  <a:scene3d>
            <a:camera prst="orthographicFront"/>
            <a:lightRig rig="threePt" dir="t"/>
          </a:scene3d>
        </p:spPr>
        <p:txBody>
          <a:bodyPr>
            <a:normAutofit/>
          </a:bodyPr>
          <a:lstStyle/>
          <a:p>
            <a:pPr algn="l"/>
            <a:r>
              <a:rPr lang="en-US" sz="5000" b="1">
                <a:solidFill>
                  <a:schemeClr val="bg1"/>
                </a:solidFill>
              </a:rPr>
              <a:t>Brewpedia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solidFill>
                  <a:schemeClr val="bg1"/>
                </a:solidFill>
              </a:rPr>
              <a:t>Ashish Desai</a:t>
            </a:r>
          </a:p>
          <a:p>
            <a:pPr algn="l"/>
            <a:r>
              <a:rPr lang="en-US" sz="2000" b="1">
                <a:solidFill>
                  <a:schemeClr val="bg1"/>
                </a:solidFill>
              </a:rPr>
              <a:t>Bejirose K. Stanly</a:t>
            </a:r>
          </a:p>
          <a:p>
            <a:pPr algn="l"/>
            <a:r>
              <a:rPr lang="en-US" sz="2000" b="1">
                <a:solidFill>
                  <a:schemeClr val="bg1"/>
                </a:solidFill>
              </a:rPr>
              <a:t>Poonam Kushwaha</a:t>
            </a:r>
          </a:p>
          <a:p>
            <a:pPr algn="l"/>
            <a:r>
              <a:rPr lang="en-US" sz="2000" b="1">
                <a:solidFill>
                  <a:schemeClr val="bg1"/>
                </a:solidFill>
              </a:rPr>
              <a:t>Renee Gillmore</a:t>
            </a:r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2106FE-E262-42F8-8EC5-20E592884715}"/>
              </a:ext>
            </a:extLst>
          </p:cNvPr>
          <p:cNvSpPr txBox="1"/>
          <p:nvPr/>
        </p:nvSpPr>
        <p:spPr>
          <a:xfrm>
            <a:off x="9884957" y="3481346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commons.wikimedia.org/wiki/File:Green_Beacon_Brewing_Company_08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/>
              <a:t>Jupyter Pandas WIDGETS [Cont’d]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0398" y="1518602"/>
            <a:ext cx="2720276" cy="381158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Sliders for map zoom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ipywidgets as widgets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2C219-6E78-8A41-9D30-F91D958CB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536" y="1518602"/>
            <a:ext cx="6685851" cy="368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32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/>
              <a:t>Jupyter Matplotlib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17FA0-49E3-E149-88C7-59099B7C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502" y="1484884"/>
            <a:ext cx="3136900" cy="454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92003F-D267-CF43-9D3B-3A368AE42434}"/>
              </a:ext>
            </a:extLst>
          </p:cNvPr>
          <p:cNvSpPr txBox="1"/>
          <p:nvPr/>
        </p:nvSpPr>
        <p:spPr>
          <a:xfrm>
            <a:off x="1267968" y="1780032"/>
            <a:ext cx="611641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Retrieved country list from global breweries data and</a:t>
            </a:r>
          </a:p>
          <a:p>
            <a:r>
              <a:rPr lang="en-US" dirty="0"/>
              <a:t>Loaded them into a list for </a:t>
            </a:r>
            <a:r>
              <a:rPr lang="en-US" u="sng" dirty="0"/>
              <a:t>drop-down selection </a:t>
            </a:r>
            <a:r>
              <a:rPr lang="en-US" dirty="0"/>
              <a:t>so we </a:t>
            </a:r>
          </a:p>
          <a:p>
            <a:r>
              <a:rPr lang="en-US" dirty="0"/>
              <a:t>Can run report on top brew style by country</a:t>
            </a:r>
          </a:p>
          <a:p>
            <a:endParaRPr lang="en-US" dirty="0"/>
          </a:p>
          <a:p>
            <a:r>
              <a:rPr lang="en-US" dirty="0"/>
              <a:t>Used </a:t>
            </a:r>
            <a:r>
              <a:rPr lang="en-US" u="sng" dirty="0"/>
              <a:t>functions</a:t>
            </a:r>
            <a:r>
              <a:rPr lang="en-US" dirty="0"/>
              <a:t> to get top brew styles and plot for each country</a:t>
            </a:r>
          </a:p>
          <a:p>
            <a:endParaRPr lang="en-US" dirty="0"/>
          </a:p>
          <a:p>
            <a:r>
              <a:rPr lang="en-US" b="1" i="1" dirty="0"/>
              <a:t>American IPA</a:t>
            </a:r>
            <a:r>
              <a:rPr lang="en-US" dirty="0"/>
              <a:t> was surprisingly most common in many countries</a:t>
            </a:r>
          </a:p>
          <a:p>
            <a:r>
              <a:rPr lang="en-US" dirty="0"/>
              <a:t>except in Germany and Belgium which makes sense given the </a:t>
            </a:r>
          </a:p>
          <a:p>
            <a:r>
              <a:rPr lang="en-US" dirty="0"/>
              <a:t>history in brewing.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What country would you like to look at</a:t>
            </a:r>
            <a:r>
              <a:rPr lang="en-US" dirty="0">
                <a:solidFill>
                  <a:srgbClr val="C00000"/>
                </a:solidFill>
              </a:rPr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58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/>
              <a:t>Search By Beer Name or Brewery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CC75F-7F2C-A14F-9445-CF95E464A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430528"/>
            <a:ext cx="7622179" cy="2288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394EC2-6975-084C-8328-3DF57EF3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660" y="4147312"/>
            <a:ext cx="6870700" cy="198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DAD27E-EE00-4878-9F86-2F4276578340}"/>
              </a:ext>
            </a:extLst>
          </p:cNvPr>
          <p:cNvSpPr txBox="1"/>
          <p:nvPr/>
        </p:nvSpPr>
        <p:spPr>
          <a:xfrm>
            <a:off x="1092999" y="4909351"/>
            <a:ext cx="314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beer/brewery name would you like to search for?</a:t>
            </a:r>
          </a:p>
        </p:txBody>
      </p:sp>
    </p:spTree>
    <p:extLst>
      <p:ext uri="{BB962C8B-B14F-4D97-AF65-F5344CB8AC3E}">
        <p14:creationId xmlns:p14="http://schemas.microsoft.com/office/powerpoint/2010/main" val="2270190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/>
              <a:t>Brewery Bar Plot By Country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3CBC-45C5-6F44-97DA-76E301A3E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54" y="1362964"/>
            <a:ext cx="10709554" cy="45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35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/>
              <a:t>Most Beer Style for Belgium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4F657-BE37-6846-B882-DF74F7C6A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1322867"/>
            <a:ext cx="9816019" cy="534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90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/>
              <a:t>Most Beer Style for Germany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1497B-B544-3948-A60C-635D299BC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46" y="1343660"/>
            <a:ext cx="8996426" cy="52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87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/>
              <a:t>Number of Breweries By US States - 2019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8609C-63B1-F949-826B-AA8B49907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1351886"/>
            <a:ext cx="10516551" cy="46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52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/>
              <a:t>US Cities With Most Breweries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397B1-E15E-7A47-A33F-E567FED06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83" y="1490886"/>
            <a:ext cx="10515597" cy="51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43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/>
              <a:t>Most Brewed Beer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F4B76-F487-2A41-B6B1-2D361B4FC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350744"/>
            <a:ext cx="9352723" cy="532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0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/>
              <a:t>Beer with Highest ABV</a:t>
            </a:r>
            <a:endParaRPr lang="en-US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6D1D8-9A61-504D-A613-4E6F408C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367028"/>
            <a:ext cx="9194227" cy="54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53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0FAD0-22B3-47F7-BAF1-936D871CF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291"/>
            <a:ext cx="10515600" cy="904382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01017-1F2B-42EF-9AC9-F9D13C6ED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 IPA to be the most consumed style globally due to the high Alcohol By Volume (ABV) and International Bitterness Unit (IBU)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we did: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brewery counts by country, state, city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top beer type for each country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 of beer brewed by state vs number of breweries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31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/>
              <a:t>Alcohol Volume By US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B15D0-04E7-AE4C-9B1A-81DBDC203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362964"/>
            <a:ext cx="10976111" cy="47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42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/>
              <a:t>Market Share of Top 5 US Brewers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14C09-6207-48FA-A5E9-1F2B06A39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1651107"/>
            <a:ext cx="1115377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02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/>
              <a:t>Market Share of Top 5 US Brewers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F70C9-F5B6-411D-9E2E-1A3D04C75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447800"/>
            <a:ext cx="78771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6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015D-E4F7-489F-9780-1C21B103E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94299"/>
            <a:ext cx="9144000" cy="77235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4400" b="1" dirty="0"/>
              <a:t>Source List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66BD6E-D807-45F5-92E8-FFCF8FE51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4504" y="2015231"/>
            <a:ext cx="9209103" cy="4261282"/>
          </a:xfrm>
        </p:spPr>
        <p:txBody>
          <a:bodyPr>
            <a:normAutofit fontScale="25000" lnSpcReduction="20000"/>
          </a:bodyPr>
          <a:lstStyle/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Ashish</a:t>
            </a:r>
          </a:p>
          <a:p>
            <a:pPr marL="1257300" indent="-342900" algn="l">
              <a:lnSpc>
                <a:spcPct val="17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https://maps.googleapis.com/maps/api/geocode/json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25730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https://googles.p.rapidapi.com/breweries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https://api.openbrewerydb.org/breweries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endParaRPr lang="en-US" sz="4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l" rtl="0" fontAlgn="base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4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Bejirose</a:t>
            </a:r>
          </a:p>
          <a:p>
            <a:pPr marL="1257300" indent="-342900" algn="l">
              <a:lnSpc>
                <a:spcPct val="17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https://maps.googleapis.com/maps/api/geocode/json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>
              <a:lnSpc>
                <a:spcPct val="17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https://maps.googleapis.com/maps/api/place/nearbysearch/json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>
              <a:lnSpc>
                <a:spcPct val="17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https://sandbox-api.brewerydb.com/v2/breweries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>
              <a:lnSpc>
                <a:spcPct val="17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chemeClr val="accent5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https://www.nbwa.org/resources/industry-fast-facts#:~:text=Based%20on%20beer%20shipment%20data,and%20considered%20legal%20drinking%20age.html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endParaRPr lang="en-US" sz="4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4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Poonam</a:t>
            </a:r>
            <a:br>
              <a:rPr lang="en-US" sz="4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https://maps.googleapis.com/maps/api/place/textsearch/json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endParaRPr lang="en-US" sz="4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algn="l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4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Renee</a:t>
            </a:r>
            <a:br>
              <a:rPr lang="en-US" sz="48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https://maps.googleapis.com/maps/api/place/nearbysearch/json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algn="l">
              <a:spcBef>
                <a:spcPts val="0"/>
              </a:spcBef>
            </a:pP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4800" b="1" u="sng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</a:t>
            </a: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algn="l">
              <a:spcBef>
                <a:spcPts val="0"/>
              </a:spcBef>
            </a:pPr>
            <a:endParaRPr lang="en-US" sz="4800" b="1" u="sng" dirty="0">
              <a:solidFill>
                <a:srgbClr val="1155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316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F042-A049-48F0-90F1-40E5EF989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121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/>
              <a:t>Data Source -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C3BF3-1205-4562-BD07-4C59611A0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Unable to get API Key (Untappd API, TripAdvisor API)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API request calls (Beermapping API – dropped it)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datasets (Google API, Rapid API)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documentation (Rapid API)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data for data analysis in .csv format (Kaggle.com)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Paid membership required to BrewerAssociation.com for yearly data, actual production volumes of breweries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OpenBreweryDB – 25 results/page max but can iterate over index pages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85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/>
              <a:t>API Query to Mapping Process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265FE06-2F56-4B83-9FDB-3268432A58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0042" r="20042"/>
          <a:stretch>
            <a:fillRect/>
          </a:stretch>
        </p:blipFill>
        <p:spPr>
          <a:xfrm>
            <a:off x="5308600" y="1757363"/>
            <a:ext cx="6046788" cy="41036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Queried breweryDB API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Cleaned the data with no Latitude and Longitude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Marked using latitude and longitude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 on rating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Pinned on Brewery Name, Website, Location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588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/>
              <a:t>Data Mangling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523206"/>
            <a:ext cx="4060203" cy="3811588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Issues faced: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 on Latitudes and Longitudes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address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City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State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 fields expected would be missing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 data merge &amp; cleaning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87DA55-C367-134B-A3D0-62AA424EFB38}"/>
              </a:ext>
            </a:extLst>
          </p:cNvPr>
          <p:cNvSpPr txBox="1">
            <a:spLocks/>
          </p:cNvSpPr>
          <p:nvPr/>
        </p:nvSpPr>
        <p:spPr>
          <a:xfrm>
            <a:off x="5261908" y="1523206"/>
            <a:ext cx="5540204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Solved by: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for status = “OK” on JSON results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if..else 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try..except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OpenBreweryDB API did not have location info, used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GoogleGeocode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to locate Lat, LNG with address, or city/state search.</a:t>
            </a:r>
          </a:p>
          <a:p>
            <a:pPr marL="285750" indent="-285750"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60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/>
              <a:t>Jupyter GMAP Feature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 type – terrain, satellite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 layer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Marker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BD109-E075-4E4A-8429-3A36D92EA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180" y="1248442"/>
            <a:ext cx="6375400" cy="271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284438-EFDF-5948-8CC5-0838F50EF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173" y="4095974"/>
            <a:ext cx="5836475" cy="24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/>
              <a:t>Jupyter GMAP Centering Challenge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2720276" cy="38115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Centering for map results display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Took average of Latitudes and Longitudes of results to plot and centered the map on the mean coordinates.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CAFF96-B002-424D-84D8-76ADD2CAF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065" y="1389888"/>
            <a:ext cx="8065180" cy="34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78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5598" cy="77679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/>
              <a:t>Jupyter Pandas WIDGETS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0398" y="1518602"/>
            <a:ext cx="2720276" cy="381158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Drop-down menus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ipywidgets as widgets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45887-9A01-4742-AE06-950A5F97A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232" y="1527810"/>
            <a:ext cx="8041155" cy="24615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4ABF7-723C-2840-BBD6-45EE051C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490" y="4271605"/>
            <a:ext cx="4715002" cy="214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07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654</Words>
  <Application>Microsoft Office PowerPoint</Application>
  <PresentationFormat>Widescreen</PresentationFormat>
  <Paragraphs>96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Wingdings</vt:lpstr>
      <vt:lpstr>Office Theme</vt:lpstr>
      <vt:lpstr>Brewpedia</vt:lpstr>
      <vt:lpstr>Hypothesis</vt:lpstr>
      <vt:lpstr>Source List</vt:lpstr>
      <vt:lpstr>Data Source - Limitations</vt:lpstr>
      <vt:lpstr>API Query to Mapping Process</vt:lpstr>
      <vt:lpstr>Data Mangling</vt:lpstr>
      <vt:lpstr>Jupyter GMAP Feature</vt:lpstr>
      <vt:lpstr>Jupyter GMAP Centering Challenge</vt:lpstr>
      <vt:lpstr>Jupyter Pandas WIDGETS</vt:lpstr>
      <vt:lpstr>Jupyter Pandas WIDGETS [Cont’d]</vt:lpstr>
      <vt:lpstr>Jupyter Matplotlib</vt:lpstr>
      <vt:lpstr>Search By Beer Name or Brewery</vt:lpstr>
      <vt:lpstr>Brewery Bar Plot By Country</vt:lpstr>
      <vt:lpstr>Most Beer Style for Belgium</vt:lpstr>
      <vt:lpstr>Most Beer Style for Germany</vt:lpstr>
      <vt:lpstr>Number of Breweries By US States - 2019</vt:lpstr>
      <vt:lpstr>US Cities With Most Breweries</vt:lpstr>
      <vt:lpstr>Most Brewed Beer Style</vt:lpstr>
      <vt:lpstr>Beer with Highest ABV</vt:lpstr>
      <vt:lpstr>Alcohol Volume By US State</vt:lpstr>
      <vt:lpstr>Market Share of Top 5 US Brewers</vt:lpstr>
      <vt:lpstr>Market Share of Top 5 US Brewers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Brewpedia</dc:title>
  <dc:creator>bejirose kulangara</dc:creator>
  <cp:lastModifiedBy>bejirose kulangara</cp:lastModifiedBy>
  <cp:revision>40</cp:revision>
  <dcterms:created xsi:type="dcterms:W3CDTF">2020-07-27T01:13:32Z</dcterms:created>
  <dcterms:modified xsi:type="dcterms:W3CDTF">2020-07-29T05:32:03Z</dcterms:modified>
</cp:coreProperties>
</file>